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73"/>
  </p:notesMasterIdLst>
  <p:handoutMasterIdLst>
    <p:handoutMasterId r:id="rId74"/>
  </p:handoutMasterIdLst>
  <p:sldIdLst>
    <p:sldId id="319" r:id="rId2"/>
    <p:sldId id="257" r:id="rId3"/>
    <p:sldId id="476" r:id="rId4"/>
    <p:sldId id="718" r:id="rId5"/>
    <p:sldId id="815" r:id="rId6"/>
    <p:sldId id="816" r:id="rId7"/>
    <p:sldId id="775" r:id="rId8"/>
    <p:sldId id="777" r:id="rId9"/>
    <p:sldId id="586" r:id="rId10"/>
    <p:sldId id="779" r:id="rId11"/>
    <p:sldId id="865" r:id="rId12"/>
    <p:sldId id="817" r:id="rId13"/>
    <p:sldId id="818" r:id="rId14"/>
    <p:sldId id="741" r:id="rId15"/>
    <p:sldId id="819" r:id="rId16"/>
    <p:sldId id="780" r:id="rId17"/>
    <p:sldId id="821" r:id="rId18"/>
    <p:sldId id="822" r:id="rId19"/>
    <p:sldId id="781" r:id="rId20"/>
    <p:sldId id="823" r:id="rId21"/>
    <p:sldId id="824" r:id="rId22"/>
    <p:sldId id="866" r:id="rId23"/>
    <p:sldId id="825" r:id="rId24"/>
    <p:sldId id="867" r:id="rId25"/>
    <p:sldId id="826" r:id="rId26"/>
    <p:sldId id="782" r:id="rId27"/>
    <p:sldId id="783" r:id="rId28"/>
    <p:sldId id="831" r:id="rId29"/>
    <p:sldId id="832" r:id="rId30"/>
    <p:sldId id="742" r:id="rId31"/>
    <p:sldId id="784" r:id="rId32"/>
    <p:sldId id="877" r:id="rId33"/>
    <p:sldId id="785" r:id="rId34"/>
    <p:sldId id="786" r:id="rId35"/>
    <p:sldId id="834" r:id="rId36"/>
    <p:sldId id="744" r:id="rId37"/>
    <p:sldId id="790" r:id="rId38"/>
    <p:sldId id="868" r:id="rId39"/>
    <p:sldId id="878" r:id="rId40"/>
    <p:sldId id="793" r:id="rId41"/>
    <p:sldId id="870" r:id="rId42"/>
    <p:sldId id="871" r:id="rId43"/>
    <p:sldId id="872" r:id="rId44"/>
    <p:sldId id="873" r:id="rId45"/>
    <p:sldId id="749" r:id="rId46"/>
    <p:sldId id="750" r:id="rId47"/>
    <p:sldId id="844" r:id="rId48"/>
    <p:sldId id="846" r:id="rId49"/>
    <p:sldId id="719" r:id="rId50"/>
    <p:sldId id="848" r:id="rId51"/>
    <p:sldId id="851" r:id="rId52"/>
    <p:sldId id="852" r:id="rId53"/>
    <p:sldId id="853" r:id="rId54"/>
    <p:sldId id="854" r:id="rId55"/>
    <p:sldId id="855" r:id="rId56"/>
    <p:sldId id="720" r:id="rId57"/>
    <p:sldId id="856" r:id="rId58"/>
    <p:sldId id="857" r:id="rId59"/>
    <p:sldId id="858" r:id="rId60"/>
    <p:sldId id="859" r:id="rId61"/>
    <p:sldId id="860" r:id="rId62"/>
    <p:sldId id="875" r:id="rId63"/>
    <p:sldId id="683" r:id="rId64"/>
    <p:sldId id="863" r:id="rId65"/>
    <p:sldId id="861" r:id="rId66"/>
    <p:sldId id="876" r:id="rId67"/>
    <p:sldId id="862" r:id="rId68"/>
    <p:sldId id="801" r:id="rId69"/>
    <p:sldId id="864" r:id="rId70"/>
    <p:sldId id="580" r:id="rId71"/>
    <p:sldId id="774" r:id="rId7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500542-0BDC-4C32-B319-9C33D2A7E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2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10CF17-4E60-4282-B8D2-CD50F1CF3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57C580-4E49-4D92-A2CB-156DD7370EDC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4543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F36E90-ED17-4F23-8A45-0276B24D9F9B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784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D8C72B-FB40-4D29-B013-78E17FC48858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8931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363F1-2C36-4D67-A861-357A5FD3B123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8551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4FD1D3-87BC-4933-903C-31D8CD7EEEC6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3662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29946B-6310-4D0D-9985-B66788C50873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37467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37ADE2-A694-4097-9343-23A2B7171ADD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8510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3C7AAD-8B7B-4F25-A9FD-28B6CD08DED4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84090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1A3ED-3F1E-415F-BD94-47CA87B01196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97833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8E8603-4DDF-4CBC-969D-780205412A8C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7288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6C0460-8BEB-4FF6-B3B4-350B6B74CD67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8207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2D6248-8C8A-440C-929C-A195C6E2EB25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8796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11530D-1EC7-4B38-BF05-C587FBA9DE21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0176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A30536-B987-471B-82E8-C06B02AE63C3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21289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FF52A9-8833-4AFD-9BE5-EC4057111B2B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88142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394E0-DC77-4F8E-ACA0-519B674A123D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59070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FE62D2-BBDE-42BE-B6FE-A61970753165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0534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D7E97B-316C-44B7-A8EB-B838737C329C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01588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03D92A-7684-457A-B7DD-70B183CB03F4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1020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8F975A-C4EB-4382-BB66-2C9F0D0AD160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22742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F17665-0752-4417-9C68-A2FE40766AD9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58192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52DD29-3E38-4A59-82CC-EF30FACAF907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3062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A22A0C-6D1F-4589-825C-1CE07612E0F0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505645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B0FD09-AAAC-4C31-8432-607A22A6E219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21592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8EACA1-010A-4767-A3E8-EB2E83FB651B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72315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429806-0082-4323-9C0F-8BAF57DE1B9D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47644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886A96-EAA7-4674-A91C-2B419CDC1FDC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66917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BAD47C-B436-4FAF-94DD-22B8ED1489B3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3741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ACA7F-4693-40F0-B66D-5566601BA99B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52359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C4ED38-A1C7-4355-A905-BF22DB2B6814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4203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55D942-11F5-4899-AF78-01B678557E47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04756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0F53AA-1C49-418A-9C25-B13C8E92274B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05388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8EE89-C370-42ED-A59B-06A9F41A02F2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6010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4D262E-93B5-432C-9B76-D6D772AA719D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027384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1B47F-EDA9-4B31-8C3D-5767FE21A396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89294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33B558-B99B-4A10-B01C-A226E1311D9D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67831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12090B-164E-4542-B50A-EA2C8DA0360C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835190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4A47EC-0517-45EC-BAE1-448590CE18ED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352827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1C9F2D-3A28-4F77-9AE6-E5E66BE8D071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48593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55893D-1AB7-405E-B090-98335AC2A139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5188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61B94-3082-4E6D-99B3-97F8FE053A07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74361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3726D7-18A6-4B7C-B563-04F879DB9F37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859779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D832BE-0BD4-40BE-A3E8-9DB2E359E142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508050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02B54-F846-4ADC-9812-2764CE18F2E8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5357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0A1807-26A2-4024-BCFB-AE9A65B3ADFF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893038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A39C08-21E3-41E1-95AB-257DDE07F512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360419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D3DBAA-254A-461E-948E-205E3D8E5278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79453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677A52-C63E-41E9-A5C7-FB64313E076C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70171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AB9668-1926-420A-85DF-413AE94BE664}" type="slidenum">
              <a:rPr lang="en-US" sz="1200" smtClean="0">
                <a:solidFill>
                  <a:schemeClr val="tx1"/>
                </a:solidFill>
              </a:rPr>
              <a:pPr eaLnBrk="1" hangingPunct="1"/>
              <a:t>56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462668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4A3E1-2110-459A-936E-BD9DF7765975}" type="slidenum">
              <a:rPr lang="en-US" sz="1200" smtClean="0">
                <a:solidFill>
                  <a:schemeClr val="tx1"/>
                </a:solidFill>
              </a:rPr>
              <a:pPr eaLnBrk="1" hangingPunct="1"/>
              <a:t>57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59874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3DF600-3A33-4602-8DEF-67FDEA029065}" type="slidenum">
              <a:rPr lang="en-US" sz="1200" smtClean="0">
                <a:solidFill>
                  <a:schemeClr val="tx1"/>
                </a:solidFill>
              </a:rPr>
              <a:pPr eaLnBrk="1" hangingPunct="1"/>
              <a:t>58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367311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58C1B-515A-4B8C-BD36-B0DFF7CFC16B}" type="slidenum">
              <a:rPr lang="en-US" sz="1200" smtClean="0">
                <a:solidFill>
                  <a:schemeClr val="tx1"/>
                </a:solidFill>
              </a:rPr>
              <a:pPr eaLnBrk="1" hangingPunct="1"/>
              <a:t>59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8397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8D0E79-9C2F-429E-8C32-9DAAD4F0AF87}" type="slidenum">
              <a:rPr lang="en-US" sz="1200" smtClean="0">
                <a:solidFill>
                  <a:schemeClr val="tx1"/>
                </a:solidFill>
              </a:rPr>
              <a:pPr eaLnBrk="1" hangingPunct="1"/>
              <a:t>60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30147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FCA9CC-1511-46BE-80F9-99BC40BA5A45}" type="slidenum">
              <a:rPr lang="en-US" sz="1200" smtClean="0">
                <a:solidFill>
                  <a:schemeClr val="tx1"/>
                </a:solidFill>
              </a:rPr>
              <a:pPr eaLnBrk="1" hangingPunct="1"/>
              <a:t>61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27699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D05F74-4381-4F22-B1F5-40051451736B}" type="slidenum">
              <a:rPr lang="en-US" sz="1200" smtClean="0">
                <a:solidFill>
                  <a:schemeClr val="tx1"/>
                </a:solidFill>
              </a:rPr>
              <a:pPr eaLnBrk="1" hangingPunct="1"/>
              <a:t>62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2665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8D757A-AEC9-4021-818A-B11C84E903B5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345530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4BCB5-51F8-4598-9919-316682AADE86}" type="slidenum">
              <a:rPr lang="en-US" sz="1200" smtClean="0">
                <a:solidFill>
                  <a:schemeClr val="tx1"/>
                </a:solidFill>
              </a:rPr>
              <a:pPr eaLnBrk="1" hangingPunct="1"/>
              <a:t>63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52451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0ED78A-9E19-405F-9B05-86AF9BC558CD}" type="slidenum">
              <a:rPr lang="en-US" sz="1200" smtClean="0">
                <a:solidFill>
                  <a:schemeClr val="tx1"/>
                </a:solidFill>
              </a:rPr>
              <a:pPr eaLnBrk="1" hangingPunct="1"/>
              <a:t>64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03623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B23C21-260E-4BA2-9325-7AAD818C080B}" type="slidenum">
              <a:rPr lang="en-US" sz="1200" smtClean="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380973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77905-5A16-4AB8-A0CC-C39A60B0951A}" type="slidenum">
              <a:rPr lang="en-US" sz="1200" smtClean="0">
                <a:solidFill>
                  <a:schemeClr val="tx1"/>
                </a:solidFill>
              </a:rPr>
              <a:pPr eaLnBrk="1" hangingPunct="1"/>
              <a:t>66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018106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F84F31-B7E2-49A6-9C59-7E9E44390F36}" type="slidenum">
              <a:rPr lang="en-US" sz="1200" smtClean="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006909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A4D766-BFA7-4A90-B1CA-E315A0E12723}" type="slidenum">
              <a:rPr lang="en-US" sz="1200" smtClean="0">
                <a:solidFill>
                  <a:schemeClr val="tx1"/>
                </a:solidFill>
              </a:rPr>
              <a:pPr eaLnBrk="1" hangingPunct="1"/>
              <a:t>68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307017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ACC4BC-5F88-4C2C-BCE0-DF63F867D6B3}" type="slidenum">
              <a:rPr lang="en-US" sz="1200" smtClean="0">
                <a:solidFill>
                  <a:schemeClr val="tx1"/>
                </a:solidFill>
              </a:rPr>
              <a:pPr eaLnBrk="1" hangingPunct="1"/>
              <a:t>69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331911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277296-45F3-4EF8-9215-A9A7EBE5883C}" type="slidenum">
              <a:rPr lang="en-US" sz="1200" smtClean="0">
                <a:solidFill>
                  <a:schemeClr val="tx1"/>
                </a:solidFill>
              </a:rPr>
              <a:pPr eaLnBrk="1" hangingPunct="1"/>
              <a:t>70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0151852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E5FC46-CF72-41B8-9DF5-B7D14372F234}" type="slidenum">
              <a:rPr lang="en-US" sz="1200" smtClean="0">
                <a:solidFill>
                  <a:schemeClr val="tx1"/>
                </a:solidFill>
              </a:rPr>
              <a:pPr eaLnBrk="1" hangingPunct="1"/>
              <a:t>71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397796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A5D946-43FD-4D4A-9B99-F42BA72B7716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3285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CFE0A7-2551-4B9E-8BC0-D1B8146AE261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7850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6184A8-7AA0-4E08-A995-D1104D6E9814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0139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2BEBD2-3D20-44EC-AF1E-14F893E475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4772BF-EFE1-404A-8627-69E827B47E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79AFDB-3D31-4B11-BD4F-F5BEDAA846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35CBAB-C098-47E1-B578-0D3FDEE2B1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A7E529-B9C2-4339-9477-EE5FE2AC5B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D12992-D489-471D-ABE7-6F995DC69F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31BA5B-47A0-4FB6-B408-8EDA895EF5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3F9D40-7576-4909-9E37-0C127620B5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MCTS Guide to Microsoft Windows 7</a:t>
            </a:r>
            <a:r>
              <a:rPr lang="en-US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7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Windows 7 Security Features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 for Software Restrictions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AppLocker simplifies the management of software restrictions</a:t>
            </a:r>
          </a:p>
          <a:p>
            <a:pPr lvl="1"/>
            <a:r>
              <a:rPr lang="en-US" smtClean="0"/>
              <a:t>By implementing simpler rules than were available in software restriction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includes a local security policy</a:t>
            </a:r>
          </a:p>
          <a:p>
            <a:pPr lvl="1"/>
            <a:r>
              <a:rPr lang="en-US" smtClean="0"/>
              <a:t>Can be used to control many facets of Windows</a:t>
            </a:r>
          </a:p>
          <a:p>
            <a:pPr lvl="1"/>
            <a:r>
              <a:rPr lang="en-US" smtClean="0"/>
              <a:t>Can be accessed in the Local Security Policy in Administrative Tools</a:t>
            </a:r>
          </a:p>
          <a:p>
            <a:r>
              <a:rPr lang="en-US" smtClean="0"/>
              <a:t>Local security policy categories</a:t>
            </a:r>
          </a:p>
          <a:p>
            <a:pPr lvl="1"/>
            <a:r>
              <a:rPr lang="en-US" smtClean="0"/>
              <a:t>Account policies</a:t>
            </a:r>
          </a:p>
          <a:p>
            <a:pPr lvl="1"/>
            <a:r>
              <a:rPr lang="en-US" smtClean="0"/>
              <a:t>Local policies</a:t>
            </a:r>
          </a:p>
          <a:p>
            <a:pPr lvl="1"/>
            <a:r>
              <a:rPr lang="en-US" smtClean="0"/>
              <a:t>Windows Firewall with Advanced Security</a:t>
            </a:r>
          </a:p>
          <a:p>
            <a:pPr lvl="1"/>
            <a:r>
              <a:rPr lang="en-US" smtClean="0"/>
              <a:t>Network List Manager Policies</a:t>
            </a:r>
          </a:p>
          <a:p>
            <a:pPr lvl="1"/>
            <a:r>
              <a:rPr lang="en-US" smtClean="0"/>
              <a:t>Public Key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Policies (cont'd.)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Local security policy categories (cont'd.)</a:t>
            </a:r>
          </a:p>
          <a:p>
            <a:pPr lvl="1"/>
            <a:r>
              <a:rPr lang="en-US" smtClean="0"/>
              <a:t>Software Restriction Policies</a:t>
            </a:r>
          </a:p>
          <a:p>
            <a:pPr lvl="1"/>
            <a:r>
              <a:rPr lang="en-US" smtClean="0"/>
              <a:t>Application Control Policies</a:t>
            </a:r>
          </a:p>
          <a:p>
            <a:pPr lvl="1"/>
            <a:r>
              <a:rPr lang="en-US" smtClean="0"/>
              <a:t>IP Security Policies on Local Computer</a:t>
            </a:r>
          </a:p>
          <a:p>
            <a:pPr lvl="1"/>
            <a:r>
              <a:rPr lang="en-US" smtClean="0"/>
              <a:t>Advanced Audit Policy Configuration</a:t>
            </a:r>
          </a:p>
          <a:p>
            <a:r>
              <a:rPr lang="en-US" smtClean="0"/>
              <a:t>The local security policy is part of a larger Windows management system called Group Policy</a:t>
            </a:r>
          </a:p>
          <a:p>
            <a:pPr lvl="1"/>
            <a:r>
              <a:rPr lang="en-US" smtClean="0"/>
              <a:t>Can be implemented on a local computer, but is typically part of a domain-based network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Security Policies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199322" cy="443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 Policies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 the password policy and the account lockout policy</a:t>
            </a:r>
          </a:p>
          <a:p>
            <a:r>
              <a:rPr lang="en-US" dirty="0" smtClean="0"/>
              <a:t>Do not affect domain accounts</a:t>
            </a:r>
          </a:p>
          <a:p>
            <a:r>
              <a:rPr lang="en-US" dirty="0" smtClean="0"/>
              <a:t>Must be configured at the domain level</a:t>
            </a:r>
          </a:p>
          <a:p>
            <a:r>
              <a:rPr lang="en-US" dirty="0" smtClean="0"/>
              <a:t>Password policy</a:t>
            </a:r>
          </a:p>
          <a:p>
            <a:pPr lvl="1"/>
            <a:r>
              <a:rPr lang="en-US" dirty="0" smtClean="0"/>
              <a:t>Controls password characteristics for local user accounts</a:t>
            </a:r>
          </a:p>
          <a:p>
            <a:pPr lvl="1"/>
            <a:r>
              <a:rPr lang="en-US" dirty="0" smtClean="0"/>
              <a:t>Available settings</a:t>
            </a:r>
          </a:p>
          <a:p>
            <a:pPr lvl="2"/>
            <a:r>
              <a:rPr lang="en-US" dirty="0" smtClean="0"/>
              <a:t>Enforce password history</a:t>
            </a:r>
          </a:p>
          <a:p>
            <a:pPr lvl="2"/>
            <a:r>
              <a:rPr lang="en-US" dirty="0" smtClean="0"/>
              <a:t>Maximum password age</a:t>
            </a:r>
          </a:p>
          <a:p>
            <a:pPr lvl="2"/>
            <a:r>
              <a:rPr lang="en-US" dirty="0" smtClean="0"/>
              <a:t>Minimum password age</a:t>
            </a:r>
          </a:p>
          <a:p>
            <a:pPr lvl="2"/>
            <a:r>
              <a:rPr lang="en-US" dirty="0"/>
              <a:t>Minimum password length</a:t>
            </a:r>
          </a:p>
          <a:p>
            <a:pPr lvl="2"/>
            <a:r>
              <a:rPr lang="en-US" dirty="0"/>
              <a:t>Password must meet complexity requirements</a:t>
            </a:r>
          </a:p>
          <a:p>
            <a:pPr lvl="2"/>
            <a:r>
              <a:rPr lang="en-US" dirty="0"/>
              <a:t>Store passwords using reversible encryption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 Policies (cont'd.)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 lockout policy</a:t>
            </a:r>
          </a:p>
          <a:p>
            <a:pPr lvl="1"/>
            <a:r>
              <a:rPr lang="en-US" dirty="0" smtClean="0"/>
              <a:t>Prevents unauthorized access to Windows 7</a:t>
            </a:r>
          </a:p>
          <a:p>
            <a:pPr lvl="1"/>
            <a:r>
              <a:rPr lang="en-US" dirty="0" smtClean="0"/>
              <a:t>Can configure an account to be temporarily disabled after a number of incorrect log-on attempts</a:t>
            </a:r>
          </a:p>
          <a:p>
            <a:pPr lvl="1"/>
            <a:r>
              <a:rPr lang="en-US" dirty="0"/>
              <a:t>Available settings</a:t>
            </a:r>
          </a:p>
          <a:p>
            <a:pPr lvl="2"/>
            <a:r>
              <a:rPr lang="en-US" dirty="0"/>
              <a:t>Account lockout duration</a:t>
            </a:r>
          </a:p>
          <a:p>
            <a:pPr lvl="2"/>
            <a:r>
              <a:rPr lang="en-US" dirty="0"/>
              <a:t>Account lockout threshold</a:t>
            </a:r>
          </a:p>
          <a:p>
            <a:pPr lvl="2"/>
            <a:r>
              <a:rPr lang="en-US" dirty="0"/>
              <a:t>Reset account lockout counter after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Policies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Local policies are for:</a:t>
            </a:r>
          </a:p>
          <a:p>
            <a:pPr lvl="1"/>
            <a:r>
              <a:rPr lang="en-US" smtClean="0"/>
              <a:t>Auditing system access</a:t>
            </a:r>
          </a:p>
          <a:p>
            <a:pPr lvl="1"/>
            <a:r>
              <a:rPr lang="en-US" smtClean="0"/>
              <a:t>Assigning user rights</a:t>
            </a:r>
          </a:p>
          <a:p>
            <a:pPr lvl="1"/>
            <a:r>
              <a:rPr lang="en-US" smtClean="0"/>
              <a:t>Configuring specific security options</a:t>
            </a:r>
          </a:p>
          <a:p>
            <a:r>
              <a:rPr lang="en-US" smtClean="0"/>
              <a:t>Auditing lets you track when users log on and which resources are used</a:t>
            </a:r>
          </a:p>
          <a:p>
            <a:r>
              <a:rPr lang="en-US" smtClean="0"/>
              <a:t>User rights control what system task a particular user or group of users can perform</a:t>
            </a:r>
          </a:p>
          <a:p>
            <a:r>
              <a:rPr lang="en-US" smtClean="0"/>
              <a:t>Specific security options are a variety of settings that can be used to make Windows 7 more secure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smtClean="0"/>
              <a:t>Security Policies Window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199322" cy="443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Policies (cont'd.)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User rights assignment settings</a:t>
            </a:r>
          </a:p>
          <a:p>
            <a:pPr lvl="1"/>
            <a:r>
              <a:rPr lang="en-US" dirty="0" smtClean="0"/>
              <a:t>Allow log on locally</a:t>
            </a:r>
          </a:p>
          <a:p>
            <a:pPr lvl="1"/>
            <a:r>
              <a:rPr lang="en-US" dirty="0" smtClean="0"/>
              <a:t>Back up files and directories</a:t>
            </a:r>
          </a:p>
          <a:p>
            <a:pPr lvl="1"/>
            <a:r>
              <a:rPr lang="en-US" dirty="0" smtClean="0"/>
              <a:t>Change the system time</a:t>
            </a:r>
          </a:p>
          <a:p>
            <a:pPr lvl="1"/>
            <a:r>
              <a:rPr lang="en-US" dirty="0" smtClean="0"/>
              <a:t>Load and unload device drivers</a:t>
            </a:r>
          </a:p>
          <a:p>
            <a:pPr lvl="1"/>
            <a:r>
              <a:rPr lang="en-US" dirty="0" smtClean="0"/>
              <a:t>Shut down the system</a:t>
            </a:r>
          </a:p>
          <a:p>
            <a:r>
              <a:rPr lang="en-US" dirty="0" smtClean="0"/>
              <a:t>Security options settings</a:t>
            </a:r>
          </a:p>
          <a:p>
            <a:pPr lvl="1"/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Interactive logon</a:t>
            </a:r>
          </a:p>
          <a:p>
            <a:pPr lvl="1"/>
            <a:r>
              <a:rPr lang="en-US" dirty="0" smtClean="0"/>
              <a:t>Shutdown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define which programs are allowed or disallowed in the system</a:t>
            </a:r>
          </a:p>
          <a:p>
            <a:r>
              <a:rPr lang="en-US" smtClean="0"/>
              <a:t>Used in corporate environments where parental controls are not able to be used</a:t>
            </a:r>
          </a:p>
          <a:p>
            <a:r>
              <a:rPr lang="en-US" smtClean="0"/>
              <a:t>Enhancements over software restriction policies:</a:t>
            </a:r>
          </a:p>
          <a:p>
            <a:pPr lvl="1"/>
            <a:r>
              <a:rPr lang="en-US" smtClean="0"/>
              <a:t>Rules can be applied to specific users and groups rather than all users</a:t>
            </a:r>
          </a:p>
          <a:p>
            <a:pPr lvl="1"/>
            <a:r>
              <a:rPr lang="en-US" smtClean="0"/>
              <a:t>Default rule action is deny to increase security</a:t>
            </a:r>
          </a:p>
          <a:p>
            <a:pPr lvl="1"/>
            <a:r>
              <a:rPr lang="en-US" smtClean="0"/>
              <a:t>Wizard to help create rules.</a:t>
            </a:r>
          </a:p>
          <a:p>
            <a:pPr lvl="1"/>
            <a:r>
              <a:rPr lang="en-US" smtClean="0"/>
              <a:t>Audit only mode for testing that only writes events to the event log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Windows 7 Security Improvements</a:t>
            </a:r>
          </a:p>
          <a:p>
            <a:r>
              <a:rPr lang="en-US" dirty="0" smtClean="0"/>
              <a:t>Use the local security policy to secure Windows 7</a:t>
            </a:r>
          </a:p>
          <a:p>
            <a:r>
              <a:rPr lang="en-US" dirty="0" smtClean="0"/>
              <a:t>Enable auditing to record security events</a:t>
            </a:r>
          </a:p>
          <a:p>
            <a:r>
              <a:rPr lang="en-US" dirty="0" smtClean="0"/>
              <a:t>Describe and configure User Account Control</a:t>
            </a:r>
          </a:p>
          <a:p>
            <a:r>
              <a:rPr lang="en-US" dirty="0" smtClean="0"/>
              <a:t>Describe the malware security features in Windows 7</a:t>
            </a:r>
          </a:p>
          <a:p>
            <a:r>
              <a:rPr lang="en-US" dirty="0" smtClean="0"/>
              <a:t>Use the data security features in Windows 7</a:t>
            </a:r>
          </a:p>
          <a:p>
            <a:r>
              <a:rPr lang="en-US" dirty="0" smtClean="0"/>
              <a:t>Secure Windows 7 by using Windows Update 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AppLocker</a:t>
            </a:r>
            <a:r>
              <a:rPr lang="en-US" dirty="0" smtClean="0"/>
              <a:t> </a:t>
            </a:r>
            <a:r>
              <a:rPr lang="en-US" dirty="0" smtClean="0"/>
              <a:t>Properties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3393281" cy="5040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audit or enforce AppLocker rules</a:t>
            </a:r>
          </a:p>
          <a:p>
            <a:pPr lvl="1"/>
            <a:r>
              <a:rPr lang="en-US" smtClean="0"/>
              <a:t>Relies on the configuration of appropriate rules and the Application Identity service</a:t>
            </a:r>
          </a:p>
          <a:p>
            <a:r>
              <a:rPr lang="en-US" smtClean="0"/>
              <a:t>Rule Collections</a:t>
            </a:r>
          </a:p>
          <a:p>
            <a:pPr lvl="1"/>
            <a:r>
              <a:rPr lang="en-US" smtClean="0"/>
              <a:t>Executable</a:t>
            </a:r>
          </a:p>
          <a:p>
            <a:pPr lvl="1"/>
            <a:r>
              <a:rPr lang="en-US" smtClean="0"/>
              <a:t>Windows Installer</a:t>
            </a:r>
          </a:p>
          <a:p>
            <a:pPr lvl="1"/>
            <a:r>
              <a:rPr lang="en-US" smtClean="0"/>
              <a:t>Scripts</a:t>
            </a:r>
          </a:p>
          <a:p>
            <a:pPr lvl="1"/>
            <a:r>
              <a:rPr lang="en-US" smtClean="0"/>
              <a:t>DLL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 smtClean="0"/>
              <a:t>AppLocker</a:t>
            </a:r>
            <a:r>
              <a:rPr lang="en-US" dirty="0" smtClean="0"/>
              <a:t> </a:t>
            </a:r>
            <a:r>
              <a:rPr lang="en-US" dirty="0" smtClean="0"/>
              <a:t>Executable Rules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398"/>
            <a:ext cx="6819254" cy="4875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 (cont'd.)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Rule Permissions</a:t>
            </a:r>
          </a:p>
          <a:p>
            <a:pPr lvl="1"/>
            <a:r>
              <a:rPr lang="en-US" smtClean="0"/>
              <a:t>Each rule contains permissions that define whether the rule allows or denies software the ability to run</a:t>
            </a:r>
          </a:p>
          <a:p>
            <a:r>
              <a:rPr lang="en-US" smtClean="0"/>
              <a:t>Rule Conditions</a:t>
            </a:r>
          </a:p>
          <a:p>
            <a:pPr lvl="1"/>
            <a:r>
              <a:rPr lang="en-US" smtClean="0"/>
              <a:t>Define the software that is affected by the rule</a:t>
            </a:r>
          </a:p>
          <a:p>
            <a:pPr lvl="1"/>
            <a:r>
              <a:rPr lang="en-US" smtClean="0"/>
              <a:t>Three conditions that can be used:</a:t>
            </a:r>
          </a:p>
          <a:p>
            <a:pPr lvl="2"/>
            <a:r>
              <a:rPr lang="en-US" smtClean="0"/>
              <a:t>Publisher</a:t>
            </a:r>
          </a:p>
          <a:p>
            <a:pPr lvl="2"/>
            <a:r>
              <a:rPr lang="en-US" smtClean="0"/>
              <a:t>Path</a:t>
            </a:r>
          </a:p>
          <a:p>
            <a:pPr lvl="2"/>
            <a:r>
              <a:rPr lang="en-US" smtClean="0"/>
              <a:t>File hash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 smtClean="0"/>
              <a:t>AppLocker</a:t>
            </a:r>
            <a:r>
              <a:rPr lang="en-US" dirty="0" smtClean="0"/>
              <a:t> </a:t>
            </a:r>
            <a:r>
              <a:rPr lang="en-US" dirty="0" smtClean="0"/>
              <a:t>Permission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1" y="1524000"/>
            <a:ext cx="6044339" cy="5036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AppLocker (cont'd.)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Rule Exceptions</a:t>
            </a:r>
          </a:p>
          <a:p>
            <a:pPr lvl="1"/>
            <a:r>
              <a:rPr lang="en-US" smtClean="0"/>
              <a:t>Define software that the rule does not apply 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Security Policies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Firewall with Advanced Security</a:t>
            </a:r>
          </a:p>
          <a:p>
            <a:pPr lvl="1"/>
            <a:r>
              <a:rPr lang="en-US" dirty="0" smtClean="0"/>
              <a:t>Used to configure the new firewall in Windows 7</a:t>
            </a:r>
          </a:p>
          <a:p>
            <a:pPr lvl="1"/>
            <a:r>
              <a:rPr lang="en-US" dirty="0" smtClean="0"/>
              <a:t>Lets you configure both inbound and outbound rules</a:t>
            </a:r>
          </a:p>
          <a:p>
            <a:pPr lvl="1"/>
            <a:r>
              <a:rPr lang="en-US" dirty="0" smtClean="0"/>
              <a:t>Can be used to configure IP Security (IPsec) rules</a:t>
            </a:r>
          </a:p>
          <a:p>
            <a:r>
              <a:rPr lang="en-US" dirty="0" smtClean="0"/>
              <a:t>Network List Manager Policies control how Windows 7 categorizes networks</a:t>
            </a:r>
          </a:p>
          <a:p>
            <a:r>
              <a:rPr lang="en-US" dirty="0" smtClean="0"/>
              <a:t>Public Key Policies has a single setting for the Encrypting File System (EFS)</a:t>
            </a:r>
          </a:p>
          <a:p>
            <a:r>
              <a:rPr lang="en-US" dirty="0" smtClean="0"/>
              <a:t>IP Security Policies on Local Computer are used to control encrypted network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Templates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Security templates are .inf files that contain:</a:t>
            </a:r>
          </a:p>
          <a:p>
            <a:pPr lvl="1"/>
            <a:r>
              <a:rPr lang="en-US" smtClean="0"/>
              <a:t>Settings that correspond with the Account Policies and Local Policies in the local security policy</a:t>
            </a:r>
          </a:p>
          <a:p>
            <a:pPr lvl="1"/>
            <a:r>
              <a:rPr lang="en-US" smtClean="0"/>
              <a:t>Settings for the event log, restricted groups, service configuration, registry security, and file system security</a:t>
            </a:r>
          </a:p>
          <a:p>
            <a:r>
              <a:rPr lang="en-US" smtClean="0"/>
              <a:t>Edited by using the Security Templates snap-in</a:t>
            </a:r>
          </a:p>
          <a:p>
            <a:r>
              <a:rPr lang="en-US" smtClean="0"/>
              <a:t>Security templates are used by Security Configuration and Analysis tool and Secedit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Security Templates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" y="1658470"/>
            <a:ext cx="7122676" cy="4493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Templates (cont'd.)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Tasks you can perform with the Security Configuration and Analysis tool</a:t>
            </a:r>
          </a:p>
          <a:p>
            <a:pPr lvl="1"/>
            <a:r>
              <a:rPr lang="en-US" smtClean="0"/>
              <a:t>Analyze</a:t>
            </a:r>
          </a:p>
          <a:p>
            <a:pPr lvl="1"/>
            <a:r>
              <a:rPr lang="en-US" smtClean="0"/>
              <a:t>Configure</a:t>
            </a:r>
          </a:p>
          <a:p>
            <a:pPr lvl="1"/>
            <a:r>
              <a:rPr lang="en-US" smtClean="0"/>
              <a:t>Export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7 Security Improvements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Major security improvements in Windows 7 are:</a:t>
            </a:r>
          </a:p>
          <a:p>
            <a:pPr lvl="1"/>
            <a:r>
              <a:rPr lang="en-US" smtClean="0"/>
              <a:t>Malware protection</a:t>
            </a:r>
          </a:p>
          <a:p>
            <a:pPr lvl="1"/>
            <a:r>
              <a:rPr lang="en-US" smtClean="0"/>
              <a:t>Easier deployment of alternative authentication methods</a:t>
            </a:r>
          </a:p>
          <a:p>
            <a:pPr lvl="1"/>
            <a:r>
              <a:rPr lang="en-US" smtClean="0"/>
              <a:t>Enhanced network protection</a:t>
            </a:r>
          </a:p>
          <a:p>
            <a:pPr lvl="1"/>
            <a:r>
              <a:rPr lang="en-US" smtClean="0"/>
              <a:t>Data protection for stolen hard drives</a:t>
            </a:r>
          </a:p>
          <a:p>
            <a:pPr lvl="1"/>
            <a:r>
              <a:rPr lang="en-US" smtClean="0"/>
              <a:t>AppLocker for software restriction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Auditing</a:t>
            </a:r>
          </a:p>
          <a:p>
            <a:pPr lvl="1"/>
            <a:r>
              <a:rPr lang="en-US" smtClean="0"/>
              <a:t>Security process that records the occurrence of specific operating system events in the Security log</a:t>
            </a:r>
          </a:p>
          <a:p>
            <a:r>
              <a:rPr lang="en-US" smtClean="0"/>
              <a:t>Every object in Windows 7 has audit events related to it</a:t>
            </a:r>
          </a:p>
          <a:p>
            <a:r>
              <a:rPr lang="en-US" smtClean="0"/>
              <a:t>Auditing is enabled through the local security policy or by using Group Policy</a:t>
            </a:r>
          </a:p>
          <a:p>
            <a:r>
              <a:rPr lang="en-US" smtClean="0"/>
              <a:t>Once the audit policy is configured</a:t>
            </a:r>
          </a:p>
          <a:p>
            <a:pPr lvl="1"/>
            <a:r>
              <a:rPr lang="en-US" smtClean="0"/>
              <a:t>The audited events are recorded in the Security log that is viewed by using Event Viewer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06071"/>
            <a:ext cx="7129220" cy="509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review the event </a:t>
            </a:r>
            <a:r>
              <a:rPr lang="en-US" dirty="0"/>
              <a:t>categories for advanced audit policy </a:t>
            </a:r>
            <a:r>
              <a:rPr lang="en-US" dirty="0" smtClean="0"/>
              <a:t>settings see page 302 in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Auditing </a:t>
            </a:r>
            <a:r>
              <a:rPr lang="en-US" dirty="0" smtClean="0"/>
              <a:t>Single Event Information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084193" cy="5091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Account Control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Account Control (UAC) </a:t>
            </a:r>
          </a:p>
          <a:p>
            <a:pPr lvl="1"/>
            <a:r>
              <a:rPr lang="en-US" smtClean="0"/>
              <a:t>Feature introduced in Windows Vista that makes running applications more secure</a:t>
            </a:r>
          </a:p>
          <a:p>
            <a:r>
              <a:rPr lang="en-US" smtClean="0"/>
              <a:t>Security is enhanced by reducing the need to log on and run applications using administrator privileges</a:t>
            </a:r>
          </a:p>
          <a:p>
            <a:r>
              <a:rPr lang="en-US" smtClean="0"/>
              <a:t>When UAC is enabled and an administrative user logs on</a:t>
            </a:r>
          </a:p>
          <a:p>
            <a:pPr lvl="1"/>
            <a:r>
              <a:rPr lang="en-US" smtClean="0"/>
              <a:t>Administrative user is assigned two access tokens</a:t>
            </a:r>
          </a:p>
          <a:p>
            <a:pPr lvl="2"/>
            <a:r>
              <a:rPr lang="en-US" smtClean="0"/>
              <a:t>Standard user privileges</a:t>
            </a:r>
          </a:p>
          <a:p>
            <a:pPr lvl="2"/>
            <a:r>
              <a:rPr lang="en-US" smtClean="0"/>
              <a:t>Administrative privileges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Account Control (cont'd.)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 user access token is used to launch the Windows 7 user interface</a:t>
            </a:r>
          </a:p>
          <a:p>
            <a:r>
              <a:rPr lang="en-US" smtClean="0"/>
              <a:t>Admin Approval Mode</a:t>
            </a:r>
          </a:p>
          <a:p>
            <a:pPr lvl="1"/>
            <a:r>
              <a:rPr lang="en-US" smtClean="0"/>
              <a:t>Ensures that the access token with administrative privileges is used only when required</a:t>
            </a:r>
          </a:p>
          <a:p>
            <a:r>
              <a:rPr lang="en-US" smtClean="0"/>
              <a:t>Application Information Service</a:t>
            </a:r>
          </a:p>
          <a:p>
            <a:pPr lvl="1"/>
            <a:r>
              <a:rPr lang="en-US" smtClean="0"/>
              <a:t>Responsible for launching programs by using the access token with administrative privileges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Manifest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 manifest</a:t>
            </a:r>
          </a:p>
          <a:p>
            <a:pPr lvl="1"/>
            <a:r>
              <a:rPr lang="en-US" smtClean="0"/>
              <a:t>Describes the structure of an application</a:t>
            </a:r>
          </a:p>
          <a:p>
            <a:pPr lvl="1"/>
            <a:r>
              <a:rPr lang="en-US" smtClean="0"/>
              <a:t>Includes required DLL files and whether they are shared</a:t>
            </a:r>
          </a:p>
          <a:p>
            <a:r>
              <a:rPr lang="en-US" smtClean="0"/>
              <a:t>Applications that are not designed for Windows 7 and which require administrative privileges</a:t>
            </a:r>
          </a:p>
          <a:p>
            <a:pPr lvl="1"/>
            <a:r>
              <a:rPr lang="en-US" smtClean="0"/>
              <a:t>Do not properly request elevated privileges</a:t>
            </a:r>
          </a:p>
          <a:p>
            <a:pPr lvl="1"/>
            <a:r>
              <a:rPr lang="en-US" smtClean="0"/>
              <a:t>Fix it by using the Application Compatibility Toolkit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UAC Configuration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introduces a simplified interface for managing UAC</a:t>
            </a:r>
          </a:p>
          <a:p>
            <a:r>
              <a:rPr lang="en-US" smtClean="0"/>
              <a:t>UAC is configured by using either:</a:t>
            </a:r>
          </a:p>
          <a:p>
            <a:pPr lvl="1"/>
            <a:r>
              <a:rPr lang="en-US" smtClean="0"/>
              <a:t>Windows 7 Local Security Policy</a:t>
            </a:r>
          </a:p>
          <a:p>
            <a:pPr lvl="2"/>
            <a:r>
              <a:rPr lang="en-US" smtClean="0"/>
              <a:t>For small environments</a:t>
            </a:r>
          </a:p>
          <a:p>
            <a:pPr lvl="1"/>
            <a:r>
              <a:rPr lang="en-US" smtClean="0"/>
              <a:t>Group Policy</a:t>
            </a:r>
          </a:p>
          <a:p>
            <a:pPr lvl="2"/>
            <a:r>
              <a:rPr lang="en-US" smtClean="0"/>
              <a:t>For larger environments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UAC </a:t>
            </a:r>
            <a:r>
              <a:rPr lang="en-US" dirty="0" smtClean="0"/>
              <a:t>Account Control Settings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4" y="1447800"/>
            <a:ext cx="7135586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UAC Configuration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review UAC </a:t>
            </a:r>
            <a:r>
              <a:rPr lang="en-US" dirty="0" smtClean="0"/>
              <a:t>configuration </a:t>
            </a:r>
            <a:r>
              <a:rPr lang="en-US" dirty="0"/>
              <a:t>options </a:t>
            </a:r>
            <a:r>
              <a:rPr lang="en-US" dirty="0" smtClean="0"/>
              <a:t>see page 307 in 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Protection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Malware</a:t>
            </a:r>
          </a:p>
          <a:p>
            <a:pPr lvl="1"/>
            <a:r>
              <a:rPr lang="en-US" smtClean="0"/>
              <a:t>Malicious software designed to perform unauthorized acts on your computer</a:t>
            </a:r>
          </a:p>
          <a:p>
            <a:r>
              <a:rPr lang="en-US" smtClean="0"/>
              <a:t>User Account Control (UAC)</a:t>
            </a:r>
          </a:p>
          <a:p>
            <a:pPr lvl="1"/>
            <a:r>
              <a:rPr lang="en-US" smtClean="0"/>
              <a:t>Feature implemented in Windows 7 to control malware</a:t>
            </a:r>
          </a:p>
          <a:p>
            <a:pPr lvl="1"/>
            <a:r>
              <a:rPr lang="en-US" smtClean="0"/>
              <a:t>Prompts users when software attempts to take administrative control</a:t>
            </a:r>
          </a:p>
          <a:p>
            <a:r>
              <a:rPr lang="en-US" smtClean="0"/>
              <a:t>Windows Defender</a:t>
            </a:r>
          </a:p>
          <a:p>
            <a:pPr lvl="1"/>
            <a:r>
              <a:rPr lang="en-US" smtClean="0"/>
              <a:t>A real-time spyware monitor to prevent the installation of and remove spyware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Protection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includes the following features to protect computers from malware:</a:t>
            </a:r>
          </a:p>
          <a:p>
            <a:pPr lvl="1"/>
            <a:r>
              <a:rPr lang="en-US" smtClean="0"/>
              <a:t>Windows Defender</a:t>
            </a:r>
          </a:p>
          <a:p>
            <a:pPr lvl="1"/>
            <a:r>
              <a:rPr lang="en-US" smtClean="0"/>
              <a:t>Microsoft Security Essentials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077200" cy="4572000"/>
          </a:xfrm>
        </p:spPr>
        <p:txBody>
          <a:bodyPr/>
          <a:lstStyle/>
          <a:p>
            <a:r>
              <a:rPr lang="en-US" dirty="0" smtClean="0"/>
              <a:t>Windows Defender</a:t>
            </a:r>
          </a:p>
          <a:p>
            <a:pPr lvl="1"/>
            <a:r>
              <a:rPr lang="en-US" dirty="0" smtClean="0"/>
              <a:t>Antispyware software included with Windows 7</a:t>
            </a:r>
          </a:p>
          <a:p>
            <a:r>
              <a:rPr lang="en-US" dirty="0" smtClean="0"/>
              <a:t>Spyware</a:t>
            </a:r>
          </a:p>
          <a:p>
            <a:pPr lvl="1"/>
            <a:r>
              <a:rPr lang="en-US" dirty="0" smtClean="0"/>
              <a:t>Software that is silently installed on your computer, monitors your behavior, and performs actions based on your behavior</a:t>
            </a:r>
          </a:p>
          <a:p>
            <a:r>
              <a:rPr lang="en-US" dirty="0" smtClean="0"/>
              <a:t>Windows Defender provides two levels of protection:</a:t>
            </a:r>
          </a:p>
          <a:p>
            <a:pPr lvl="1"/>
            <a:r>
              <a:rPr lang="en-US" dirty="0" smtClean="0"/>
              <a:t>On-demand scanning</a:t>
            </a:r>
          </a:p>
          <a:p>
            <a:pPr lvl="1"/>
            <a:r>
              <a:rPr lang="en-US" dirty="0" smtClean="0"/>
              <a:t>Real-time scanning</a:t>
            </a:r>
          </a:p>
          <a:p>
            <a:r>
              <a:rPr lang="en-US" dirty="0" smtClean="0"/>
              <a:t>Scanning use signatures to identify spyware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C86FB8-85DF-4B2A-8F7A-90CBB350F20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</a:t>
            </a:r>
            <a:r>
              <a:rPr lang="en-US" dirty="0" smtClean="0"/>
              <a:t>Defender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4" y="1600200"/>
            <a:ext cx="6178378" cy="4942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Defender (cont'd.)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On-Demand Scanning</a:t>
            </a:r>
          </a:p>
          <a:p>
            <a:pPr lvl="1"/>
            <a:r>
              <a:rPr lang="en-US" dirty="0" smtClean="0"/>
              <a:t>Windows Defender can perform ad hoc scanning </a:t>
            </a:r>
          </a:p>
          <a:p>
            <a:pPr lvl="2"/>
            <a:r>
              <a:rPr lang="en-US" dirty="0" smtClean="0"/>
              <a:t>When you suspect that spyware is present on your computer</a:t>
            </a:r>
          </a:p>
          <a:p>
            <a:pPr lvl="1"/>
            <a:r>
              <a:rPr lang="en-US" dirty="0" smtClean="0"/>
              <a:t>Windows Defender can also perform scheduled scans</a:t>
            </a:r>
          </a:p>
          <a:p>
            <a:r>
              <a:rPr lang="en-US" dirty="0" smtClean="0"/>
              <a:t>Real-Time Scanning</a:t>
            </a:r>
          </a:p>
          <a:p>
            <a:pPr lvl="1"/>
            <a:r>
              <a:rPr lang="en-US" dirty="0" smtClean="0"/>
              <a:t>Constantly monitors your computer and alerts you when spyware attempts to install</a:t>
            </a:r>
          </a:p>
          <a:p>
            <a:pPr lvl="1"/>
            <a:r>
              <a:rPr lang="en-US" dirty="0" smtClean="0"/>
              <a:t>Better than on-demand scanning because you are preventing the problem rather than fixing it</a:t>
            </a:r>
          </a:p>
          <a:p>
            <a:pPr lvl="1"/>
            <a:r>
              <a:rPr lang="en-US" dirty="0"/>
              <a:t>Protects the following areas:</a:t>
            </a:r>
          </a:p>
          <a:p>
            <a:pPr lvl="2"/>
            <a:r>
              <a:rPr lang="en-US" dirty="0"/>
              <a:t>Downloaded files and attachments</a:t>
            </a:r>
          </a:p>
          <a:p>
            <a:pPr lvl="2"/>
            <a:r>
              <a:rPr lang="en-US" dirty="0"/>
              <a:t>Programs that run on my computer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Defender (cont'd.)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Defender Alert Levels</a:t>
            </a:r>
          </a:p>
          <a:p>
            <a:pPr lvl="1"/>
            <a:r>
              <a:rPr lang="en-US" dirty="0" smtClean="0"/>
              <a:t>Severe or High</a:t>
            </a:r>
          </a:p>
          <a:p>
            <a:pPr lvl="1"/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Low</a:t>
            </a:r>
          </a:p>
          <a:p>
            <a:r>
              <a:rPr lang="en-US" dirty="0"/>
              <a:t>Windows Defender Actions</a:t>
            </a:r>
          </a:p>
          <a:p>
            <a:pPr lvl="1"/>
            <a:r>
              <a:rPr lang="en-US" dirty="0"/>
              <a:t>When malware is detected, it can be quarantined, removed, or allowed</a:t>
            </a:r>
          </a:p>
          <a:p>
            <a:pPr lvl="1"/>
            <a:r>
              <a:rPr lang="en-US" dirty="0"/>
              <a:t>You can define default actions that are applied for severe, high, medium, and low alerts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Security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NTFS permissions</a:t>
            </a:r>
          </a:p>
          <a:p>
            <a:pPr lvl="1"/>
            <a:r>
              <a:rPr lang="en-US" smtClean="0"/>
              <a:t>Most basic level of data security in Windows 7</a:t>
            </a:r>
          </a:p>
          <a:p>
            <a:pPr lvl="1"/>
            <a:r>
              <a:rPr lang="en-US" smtClean="0"/>
              <a:t>Stop logged-on users from accessing files and folders that they are not assigned read or write permission to</a:t>
            </a:r>
          </a:p>
          <a:p>
            <a:r>
              <a:rPr lang="en-US" smtClean="0"/>
              <a:t>Relatively easy to work around NTFS permissions</a:t>
            </a:r>
          </a:p>
          <a:p>
            <a:pPr lvl="1"/>
            <a:r>
              <a:rPr lang="en-US" smtClean="0"/>
              <a:t>When you have physical access to the computer</a:t>
            </a:r>
          </a:p>
          <a:p>
            <a:r>
              <a:rPr lang="en-US" smtClean="0"/>
              <a:t>To secure data on desktop computers and laptops, encryption is required</a:t>
            </a:r>
          </a:p>
          <a:p>
            <a:pPr lvl="1"/>
            <a:r>
              <a:rPr lang="en-US" smtClean="0"/>
              <a:t>Windows 7 includes Encrypting File System (EFS) and BitLocker Drive Encryption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 Algorithms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Encryption makes data unreadable</a:t>
            </a:r>
          </a:p>
          <a:p>
            <a:pPr lvl="1"/>
            <a:r>
              <a:rPr lang="en-US" smtClean="0"/>
              <a:t>Decryption makes data readable again</a:t>
            </a:r>
          </a:p>
          <a:p>
            <a:r>
              <a:rPr lang="en-US" smtClean="0"/>
              <a:t>Symmetric encryption</a:t>
            </a:r>
          </a:p>
          <a:p>
            <a:pPr lvl="1"/>
            <a:r>
              <a:rPr lang="en-US" smtClean="0"/>
              <a:t>Same key to encrypt data and decrypt data</a:t>
            </a:r>
          </a:p>
          <a:p>
            <a:pPr lvl="1"/>
            <a:r>
              <a:rPr lang="en-US" smtClean="0"/>
              <a:t>The key is a long number that is very hard to guess</a:t>
            </a:r>
          </a:p>
          <a:p>
            <a:pPr lvl="1"/>
            <a:r>
              <a:rPr lang="en-US" smtClean="0"/>
              <a:t>Symmetric encryption is strong and fast</a:t>
            </a:r>
          </a:p>
          <a:p>
            <a:pPr lvl="2"/>
            <a:r>
              <a:rPr lang="en-US" smtClean="0"/>
              <a:t>Good for encrypting large volumes of data such as files</a:t>
            </a:r>
          </a:p>
          <a:p>
            <a:pPr lvl="1"/>
            <a:r>
              <a:rPr lang="en-US" smtClean="0"/>
              <a:t>Used by both EFS and BitLocker Drive Encryption</a:t>
            </a:r>
          </a:p>
          <a:p>
            <a:pPr lvl="1"/>
            <a:r>
              <a:rPr lang="en-US" smtClean="0"/>
              <a:t>Biggest problem is securing the key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 Algorithms (cont'd.)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Asymmetric encryption</a:t>
            </a:r>
          </a:p>
          <a:p>
            <a:pPr lvl="1"/>
            <a:r>
              <a:rPr lang="en-US" smtClean="0"/>
              <a:t>Uses two keys to encrypt and decrypt data</a:t>
            </a:r>
          </a:p>
          <a:p>
            <a:pPr lvl="2"/>
            <a:r>
              <a:rPr lang="en-US" smtClean="0"/>
              <a:t>Data encrypted by one key is decrypted by the other</a:t>
            </a:r>
          </a:p>
          <a:p>
            <a:pPr lvl="1"/>
            <a:r>
              <a:rPr lang="en-US" smtClean="0"/>
              <a:t>Keys are part of a digital certificate</a:t>
            </a:r>
          </a:p>
          <a:p>
            <a:pPr lvl="1"/>
            <a:r>
              <a:rPr lang="en-US" smtClean="0"/>
              <a:t>Digital certificates are obtained from certificate authorities</a:t>
            </a:r>
          </a:p>
          <a:p>
            <a:pPr lvl="1"/>
            <a:r>
              <a:rPr lang="en-US" smtClean="0"/>
              <a:t>Requires more processing power and is less secure than symmetric encryption</a:t>
            </a:r>
          </a:p>
          <a:p>
            <a:pPr lvl="1"/>
            <a:r>
              <a:rPr lang="en-US" smtClean="0"/>
              <a:t>Use symmetric encryption to encrypt the data and then use asymmetric encryption to protect just the symmetric key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Encryption Algorithms (cont'd.)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Hash encryption</a:t>
            </a:r>
          </a:p>
          <a:p>
            <a:pPr lvl="1"/>
            <a:r>
              <a:rPr lang="en-US" smtClean="0"/>
              <a:t>One-way encryption</a:t>
            </a:r>
          </a:p>
          <a:p>
            <a:pPr lvl="2"/>
            <a:r>
              <a:rPr lang="en-US" smtClean="0"/>
              <a:t>It encrypts data, but the data cannot be decrypted</a:t>
            </a:r>
          </a:p>
          <a:p>
            <a:pPr lvl="1"/>
            <a:r>
              <a:rPr lang="en-US" smtClean="0"/>
              <a:t>Used to uniquely identify data rather than prevent access to data</a:t>
            </a:r>
          </a:p>
          <a:p>
            <a:pPr lvl="1"/>
            <a:r>
              <a:rPr lang="en-US" smtClean="0"/>
              <a:t>Sometimes hash values for data are called fingerprints</a:t>
            </a:r>
          </a:p>
          <a:p>
            <a:pPr lvl="1"/>
            <a:r>
              <a:rPr lang="en-US" smtClean="0"/>
              <a:t>Used for storing passwords</a:t>
            </a:r>
          </a:p>
          <a:p>
            <a:pPr lvl="1"/>
            <a:r>
              <a:rPr lang="en-US" smtClean="0"/>
              <a:t>When passwords are stored as only a hash value, it is impossible to decrypt the password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Encrypting File System (EFS)</a:t>
            </a:r>
          </a:p>
          <a:p>
            <a:pPr lvl="1"/>
            <a:r>
              <a:rPr lang="en-US" smtClean="0"/>
              <a:t>First included with Windows 2000 Professional</a:t>
            </a:r>
          </a:p>
          <a:p>
            <a:pPr lvl="1"/>
            <a:r>
              <a:rPr lang="en-US" smtClean="0"/>
              <a:t>Encrypts individual files and folders on a partition</a:t>
            </a:r>
          </a:p>
          <a:p>
            <a:pPr lvl="1"/>
            <a:r>
              <a:rPr lang="en-US" smtClean="0"/>
              <a:t>Suitable for protecting data files and folders on workstations and laptops</a:t>
            </a:r>
          </a:p>
          <a:p>
            <a:pPr lvl="1"/>
            <a:r>
              <a:rPr lang="en-US" smtClean="0"/>
              <a:t>Can also be used to encrypt files and folders on network servers</a:t>
            </a:r>
          </a:p>
          <a:p>
            <a:r>
              <a:rPr lang="en-US" smtClean="0"/>
              <a:t>File or folder must be located on an NTFS-formatted partition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Protection (cont'd.)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Spyware</a:t>
            </a:r>
          </a:p>
          <a:p>
            <a:pPr lvl="1"/>
            <a:r>
              <a:rPr lang="en-US" smtClean="0"/>
              <a:t>A threat to privacy; makes systems unstable</a:t>
            </a:r>
          </a:p>
          <a:p>
            <a:r>
              <a:rPr lang="en-US" smtClean="0"/>
              <a:t>Internet Explorer has been modified to run in a limited state (protected mode)</a:t>
            </a:r>
          </a:p>
          <a:p>
            <a:pPr lvl="1"/>
            <a:r>
              <a:rPr lang="en-US" smtClean="0"/>
              <a:t>User files cannot be modified</a:t>
            </a:r>
          </a:p>
          <a:p>
            <a:r>
              <a:rPr lang="en-US" smtClean="0"/>
              <a:t>A phishing filter has also been added</a:t>
            </a:r>
          </a:p>
          <a:p>
            <a:pPr lvl="1"/>
            <a:r>
              <a:rPr lang="en-US" smtClean="0"/>
              <a:t>Prevents unauthorized Web sites from stealing log-on credentials and other personal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use EFS, users must have a digital certificate with a public key and a private key</a:t>
            </a:r>
          </a:p>
          <a:p>
            <a:pPr lvl="1"/>
            <a:r>
              <a:rPr lang="en-US" smtClean="0"/>
              <a:t>Windows 7 can generate one for you</a:t>
            </a:r>
          </a:p>
          <a:p>
            <a:r>
              <a:rPr lang="en-US" smtClean="0"/>
              <a:t>From the user perspective, encryption is a file attribute</a:t>
            </a:r>
          </a:p>
          <a:p>
            <a:r>
              <a:rPr lang="en-US" smtClean="0"/>
              <a:t>Files can also be encrypted using the command-line utility Cipher</a:t>
            </a:r>
          </a:p>
          <a:p>
            <a:r>
              <a:rPr lang="en-US" smtClean="0"/>
              <a:t>Lost encryption keys</a:t>
            </a:r>
          </a:p>
          <a:p>
            <a:pPr lvl="1"/>
            <a:r>
              <a:rPr lang="en-US" smtClean="0"/>
              <a:t>If a user loses the EFS key, then an encrypted file is unrecoverable with the default configuration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Lost encryption keys</a:t>
            </a:r>
          </a:p>
          <a:p>
            <a:pPr lvl="1"/>
            <a:r>
              <a:rPr lang="en-US" smtClean="0"/>
              <a:t>Some ways EFS keys may be lost</a:t>
            </a:r>
          </a:p>
          <a:p>
            <a:pPr lvl="2"/>
            <a:r>
              <a:rPr lang="en-US" smtClean="0"/>
              <a:t>The user profile is corrupted</a:t>
            </a:r>
          </a:p>
          <a:p>
            <a:pPr lvl="2"/>
            <a:r>
              <a:rPr lang="en-US" smtClean="0"/>
              <a:t>The user profile is deleted accidentally</a:t>
            </a:r>
          </a:p>
          <a:p>
            <a:pPr lvl="2"/>
            <a:r>
              <a:rPr lang="en-US" smtClean="0"/>
              <a:t>The user is deleted from the system</a:t>
            </a:r>
          </a:p>
          <a:p>
            <a:pPr lvl="2"/>
            <a:r>
              <a:rPr lang="en-US" smtClean="0"/>
              <a:t>The user password is reset</a:t>
            </a:r>
          </a:p>
          <a:p>
            <a:pPr lvl="1"/>
            <a:r>
              <a:rPr lang="en-US" smtClean="0"/>
              <a:t>In User Accounts, there is an option to manage file encryption certificates</a:t>
            </a:r>
          </a:p>
          <a:p>
            <a:pPr lvl="2"/>
            <a:r>
              <a:rPr lang="en-US" smtClean="0"/>
              <a:t>Allows you to view, create, and back up certificates</a:t>
            </a:r>
          </a:p>
          <a:p>
            <a:pPr lvl="1"/>
            <a:r>
              <a:rPr lang="en-US" smtClean="0"/>
              <a:t>Creating a recovery certificate allows the files encrypted by all users to be recovered if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Lost encryption keys (cont'd.)</a:t>
            </a:r>
          </a:p>
          <a:p>
            <a:pPr lvl="1"/>
            <a:r>
              <a:rPr lang="en-US" smtClean="0"/>
              <a:t>Steps for creating and using a recovery certificate</a:t>
            </a:r>
          </a:p>
          <a:p>
            <a:pPr lvl="2"/>
            <a:r>
              <a:rPr lang="en-US" smtClean="0"/>
              <a:t>Create the recovery certificate</a:t>
            </a:r>
          </a:p>
          <a:p>
            <a:pPr lvl="2"/>
            <a:r>
              <a:rPr lang="en-US" smtClean="0"/>
              <a:t>Install the recovery certificate</a:t>
            </a:r>
          </a:p>
          <a:p>
            <a:pPr lvl="2"/>
            <a:r>
              <a:rPr lang="en-US" smtClean="0"/>
              <a:t>Update existing encrypted files</a:t>
            </a:r>
          </a:p>
          <a:p>
            <a:r>
              <a:rPr lang="en-US" smtClean="0"/>
              <a:t>Sharing Encrypted Files</a:t>
            </a:r>
          </a:p>
          <a:p>
            <a:pPr lvl="1"/>
            <a:r>
              <a:rPr lang="en-US" smtClean="0"/>
              <a:t>Steps to work with encrypted files on multiple computers</a:t>
            </a:r>
          </a:p>
          <a:p>
            <a:pPr lvl="2"/>
            <a:r>
              <a:rPr lang="en-US" smtClean="0"/>
              <a:t>Encrypt the file on the first computer</a:t>
            </a:r>
          </a:p>
          <a:p>
            <a:pPr lvl="2"/>
            <a:r>
              <a:rPr lang="en-US" smtClean="0"/>
              <a:t>Export the EFS certificate, including the private key from the first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Sharing Encrypted Files (cont'd.)</a:t>
            </a:r>
          </a:p>
          <a:p>
            <a:pPr lvl="1"/>
            <a:r>
              <a:rPr lang="en-US" smtClean="0"/>
              <a:t>Steps to work with encrypted files on multiple computers (cont'd.)</a:t>
            </a:r>
          </a:p>
          <a:p>
            <a:pPr lvl="2"/>
            <a:r>
              <a:rPr lang="en-US" smtClean="0"/>
              <a:t>Import the EFS certificate, including the private key on the second computer</a:t>
            </a:r>
          </a:p>
          <a:p>
            <a:pPr lvl="2"/>
            <a:r>
              <a:rPr lang="en-US" smtClean="0"/>
              <a:t>Open the encrypted file on the second computer</a:t>
            </a:r>
          </a:p>
          <a:p>
            <a:pPr lvl="1"/>
            <a:r>
              <a:rPr lang="en-US" smtClean="0"/>
              <a:t>Steps to share encrypted files with other users</a:t>
            </a:r>
          </a:p>
          <a:p>
            <a:pPr lvl="2"/>
            <a:r>
              <a:rPr lang="en-US" smtClean="0"/>
              <a:t>Export the EFS certificate of the first user, but do not include the private key</a:t>
            </a:r>
          </a:p>
          <a:p>
            <a:pPr lvl="2"/>
            <a:r>
              <a:rPr lang="en-US" smtClean="0"/>
              <a:t>Import the EFS certificate of the first user into the profile of the second user as a trusted person</a:t>
            </a:r>
          </a:p>
          <a:p>
            <a:pPr lvl="2"/>
            <a:r>
              <a:rPr lang="en-US" smtClean="0"/>
              <a:t>Second user encrypts file and shares it with first user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Moving and Copying Encrypted Files</a:t>
            </a:r>
          </a:p>
          <a:p>
            <a:pPr lvl="1"/>
            <a:r>
              <a:rPr lang="en-US" smtClean="0"/>
              <a:t>Encrypted files behave differently when copied or moved</a:t>
            </a:r>
          </a:p>
          <a:p>
            <a:pPr lvl="1"/>
            <a:r>
              <a:rPr lang="en-US" smtClean="0"/>
              <a:t>Rules for moving and copying encrypted files</a:t>
            </a:r>
          </a:p>
          <a:p>
            <a:pPr lvl="2"/>
            <a:r>
              <a:rPr lang="en-US" smtClean="0"/>
              <a:t>An unencrypted file copied or moved to an encrypted folder becomes encrypted</a:t>
            </a:r>
          </a:p>
          <a:p>
            <a:pPr lvl="2"/>
            <a:r>
              <a:rPr lang="en-US" smtClean="0"/>
              <a:t>An encrypted file copied or moved to an unencrypted folder remains encrypted</a:t>
            </a:r>
          </a:p>
          <a:p>
            <a:pPr lvl="2"/>
            <a:r>
              <a:rPr lang="en-US" smtClean="0"/>
              <a:t>An encrypted file copied or moved to a FAT partition, FAT32 partition, or floppy disk becomes unencrypted</a:t>
            </a:r>
          </a:p>
          <a:p>
            <a:pPr lvl="3"/>
            <a:r>
              <a:rPr lang="en-US" smtClean="0"/>
              <a:t>If you have access to decrypt the 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File System (cont'd.)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Moving and Copying Encrypted Files (cont'd.)</a:t>
            </a:r>
          </a:p>
          <a:p>
            <a:pPr lvl="1"/>
            <a:r>
              <a:rPr lang="en-US" smtClean="0"/>
              <a:t>Rules for moving and copying encrypted files (cont'd.)</a:t>
            </a:r>
          </a:p>
          <a:p>
            <a:pPr lvl="2"/>
            <a:r>
              <a:rPr lang="en-US" smtClean="0"/>
              <a:t>If you do not have access to decrypt a file, then you get an access-denied error</a:t>
            </a:r>
          </a:p>
          <a:p>
            <a:pPr lvl="3"/>
            <a:r>
              <a:rPr lang="en-US" smtClean="0"/>
              <a:t>If you attempt to copy or move the file to a FAT partition, FAT32 partition, or floppy disk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bldLvl="3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BitLocker Drive Encryption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BitLocker Drive Encryption</a:t>
            </a:r>
          </a:p>
          <a:p>
            <a:pPr lvl="1"/>
            <a:r>
              <a:rPr lang="en-US" smtClean="0"/>
              <a:t>Data encryption feature included with Windows 7</a:t>
            </a:r>
          </a:p>
          <a:p>
            <a:r>
              <a:rPr lang="en-US" smtClean="0"/>
              <a:t>An entire volume is encrypted when you use BitLocker Drive Encryption</a:t>
            </a:r>
          </a:p>
          <a:p>
            <a:pPr lvl="1"/>
            <a:r>
              <a:rPr lang="en-US" smtClean="0"/>
              <a:t>Also protects the operating system</a:t>
            </a:r>
          </a:p>
          <a:p>
            <a:r>
              <a:rPr lang="en-US" smtClean="0"/>
              <a:t>Designed to be used with a Trusted Platform Module (TPM)</a:t>
            </a:r>
          </a:p>
          <a:p>
            <a:pPr lvl="1"/>
            <a:r>
              <a:rPr lang="en-US" smtClean="0"/>
              <a:t>Part of the motherboard in your computer and used to store encryption keys and certificates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3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BitLocker Drive Encryption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19254" cy="5114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BitLocker Drive Encryption (cont'd.)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BitLocker Drive Encryption modes</a:t>
            </a:r>
          </a:p>
          <a:p>
            <a:pPr lvl="1"/>
            <a:r>
              <a:rPr lang="en-US" smtClean="0"/>
              <a:t>TPM only</a:t>
            </a:r>
          </a:p>
          <a:p>
            <a:pPr lvl="1"/>
            <a:r>
              <a:rPr lang="en-US" smtClean="0"/>
              <a:t>Startup key</a:t>
            </a:r>
          </a:p>
          <a:p>
            <a:r>
              <a:rPr lang="en-US" smtClean="0"/>
              <a:t>BitLocker Hard Drive Configuration</a:t>
            </a:r>
          </a:p>
          <a:p>
            <a:pPr lvl="1"/>
            <a:r>
              <a:rPr lang="en-US" smtClean="0"/>
              <a:t>Hard drive must be divided into two partitions</a:t>
            </a:r>
          </a:p>
          <a:p>
            <a:pPr lvl="2"/>
            <a:r>
              <a:rPr lang="en-US" smtClean="0"/>
              <a:t>Encrypted partition: the operating system volume</a:t>
            </a:r>
          </a:p>
          <a:p>
            <a:pPr lvl="2"/>
            <a:r>
              <a:rPr lang="en-US" smtClean="0"/>
              <a:t>Unencrypted system partition: contains necessary files to boot the operating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BitLocker Drive Encryption (cont'd.)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BitLocker Encryption Keys</a:t>
            </a:r>
          </a:p>
          <a:p>
            <a:pPr lvl="1"/>
            <a:r>
              <a:rPr lang="en-US" smtClean="0"/>
              <a:t>Volume Master Key (VMK)</a:t>
            </a:r>
          </a:p>
          <a:p>
            <a:pPr lvl="2"/>
            <a:r>
              <a:rPr lang="en-US" smtClean="0"/>
              <a:t>Encrypt data on the operating system volume</a:t>
            </a:r>
          </a:p>
          <a:p>
            <a:pPr lvl="1"/>
            <a:r>
              <a:rPr lang="en-US" smtClean="0"/>
              <a:t>Full Volume Encryption Key (FVEK)</a:t>
            </a:r>
          </a:p>
          <a:p>
            <a:pPr lvl="2"/>
            <a:r>
              <a:rPr lang="en-US" smtClean="0"/>
              <a:t>Used to encrypt the VMK</a:t>
            </a:r>
          </a:p>
          <a:p>
            <a:r>
              <a:rPr lang="en-US" smtClean="0"/>
              <a:t>Recovering BitLocker-Encrypted Data</a:t>
            </a:r>
          </a:p>
          <a:p>
            <a:pPr lvl="1"/>
            <a:r>
              <a:rPr lang="en-US" smtClean="0"/>
              <a:t>A recovery password is generated automatically</a:t>
            </a:r>
          </a:p>
          <a:p>
            <a:pPr lvl="1"/>
            <a:r>
              <a:rPr lang="en-US" smtClean="0"/>
              <a:t>You can save it to a USB drive or folder, display on the screen, or print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Protection (cont'd.)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service hardening </a:t>
            </a:r>
          </a:p>
          <a:p>
            <a:pPr lvl="1"/>
            <a:r>
              <a:rPr lang="en-US" smtClean="0"/>
              <a:t>Most Windows exploits used to install malware are the result of flaws in Windows services</a:t>
            </a:r>
          </a:p>
          <a:p>
            <a:pPr lvl="1"/>
            <a:r>
              <a:rPr lang="en-US" smtClean="0"/>
              <a:t>Windows services have been changed as follows:</a:t>
            </a:r>
          </a:p>
          <a:p>
            <a:pPr lvl="2"/>
            <a:r>
              <a:rPr lang="en-US" smtClean="0"/>
              <a:t>Each service is given a SID number</a:t>
            </a:r>
          </a:p>
          <a:p>
            <a:pPr lvl="2"/>
            <a:r>
              <a:rPr lang="en-US" smtClean="0"/>
              <a:t>Services run with a lower privilege level by default</a:t>
            </a:r>
          </a:p>
          <a:p>
            <a:pPr lvl="2"/>
            <a:r>
              <a:rPr lang="en-US" smtClean="0"/>
              <a:t>Unnecessary privileges for services have been removed</a:t>
            </a:r>
          </a:p>
          <a:p>
            <a:pPr lvl="2"/>
            <a:r>
              <a:rPr lang="en-US" smtClean="0"/>
              <a:t>Windows Firewall can control network access based on service SIDs</a:t>
            </a:r>
          </a:p>
          <a:p>
            <a:pPr lvl="2"/>
            <a:r>
              <a:rPr lang="en-US" smtClean="0"/>
              <a:t>Services are isolated and cannot interact with users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BitLocker Drive Encryption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24" y="1546412"/>
            <a:ext cx="5517573" cy="490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BitLocker Drive Encryption (cont'd.)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Recovering BitLocker-Encrypted Data (cont'd.)</a:t>
            </a:r>
          </a:p>
          <a:p>
            <a:pPr lvl="1"/>
            <a:r>
              <a:rPr lang="en-US" smtClean="0"/>
              <a:t>Recovery password is required when the normal decryption process is unable to function</a:t>
            </a:r>
          </a:p>
          <a:p>
            <a:pPr lvl="1"/>
            <a:r>
              <a:rPr lang="en-US" smtClean="0"/>
              <a:t>Most common reasons include:</a:t>
            </a:r>
          </a:p>
          <a:p>
            <a:pPr lvl="2"/>
            <a:r>
              <a:rPr lang="en-US" smtClean="0"/>
              <a:t>Modified boot files</a:t>
            </a:r>
          </a:p>
          <a:p>
            <a:pPr lvl="2"/>
            <a:r>
              <a:rPr lang="en-US" smtClean="0"/>
              <a:t>Lost encryption keys</a:t>
            </a:r>
          </a:p>
          <a:p>
            <a:pPr lvl="2"/>
            <a:r>
              <a:rPr lang="en-US" smtClean="0"/>
              <a:t>Lost or forgotten startup PIN</a:t>
            </a:r>
          </a:p>
          <a:p>
            <a:r>
              <a:rPr lang="en-US" smtClean="0"/>
              <a:t>Disabling BitLocker Drive Encryption</a:t>
            </a:r>
          </a:p>
          <a:p>
            <a:pPr lvl="1"/>
            <a:r>
              <a:rPr lang="en-US" smtClean="0"/>
              <a:t>Decrypts all of the data on the hard drive and makes it readable again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BitLocker Drive Encryption (cont'd.)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BitLocker To Go</a:t>
            </a:r>
          </a:p>
          <a:p>
            <a:pPr lvl="1"/>
            <a:r>
              <a:rPr lang="en-US" smtClean="0"/>
              <a:t>Included with Windows 7</a:t>
            </a:r>
          </a:p>
          <a:p>
            <a:pPr lvl="1"/>
            <a:r>
              <a:rPr lang="en-US" smtClean="0"/>
              <a:t>Protects data on removable storage such as USB drives</a:t>
            </a:r>
          </a:p>
          <a:p>
            <a:pPr lvl="1"/>
            <a:r>
              <a:rPr lang="en-US" smtClean="0"/>
              <a:t>Options for unlocking removable storage:</a:t>
            </a:r>
          </a:p>
          <a:p>
            <a:pPr lvl="2"/>
            <a:r>
              <a:rPr lang="en-US" smtClean="0"/>
              <a:t>Use a password to unlock the drive</a:t>
            </a:r>
          </a:p>
          <a:p>
            <a:pPr lvl="2"/>
            <a:r>
              <a:rPr lang="en-US" smtClean="0"/>
              <a:t>Use my smart card to unlock the drive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Update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Scheduling automatic updates with Windows Update</a:t>
            </a:r>
          </a:p>
          <a:p>
            <a:pPr lvl="1"/>
            <a:r>
              <a:rPr lang="en-US" smtClean="0"/>
              <a:t>The most important security precaution you can take with Windows 7</a:t>
            </a:r>
          </a:p>
          <a:p>
            <a:r>
              <a:rPr lang="en-US" smtClean="0"/>
              <a:t>When a Windows security flaw is found, the flaw is reported to Microsoft</a:t>
            </a:r>
          </a:p>
          <a:p>
            <a:pPr lvl="1"/>
            <a:r>
              <a:rPr lang="en-US" smtClean="0"/>
              <a:t>Microsoft releases a patch to fix the problem</a:t>
            </a:r>
          </a:p>
          <a:p>
            <a:r>
              <a:rPr lang="en-US" smtClean="0"/>
              <a:t>Windows Update categories</a:t>
            </a:r>
          </a:p>
          <a:p>
            <a:pPr lvl="1"/>
            <a:r>
              <a:rPr lang="en-US" smtClean="0"/>
              <a:t>Important</a:t>
            </a:r>
          </a:p>
          <a:p>
            <a:pPr lvl="1"/>
            <a:r>
              <a:rPr lang="en-US" smtClean="0"/>
              <a:t>Recommended</a:t>
            </a:r>
          </a:p>
          <a:p>
            <a:pPr lvl="1"/>
            <a:r>
              <a:rPr lang="en-US" smtClean="0"/>
              <a:t>Optional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Windows Update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19254" cy="5114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Update (cont'd.)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Update settings</a:t>
            </a:r>
          </a:p>
          <a:p>
            <a:pPr lvl="1"/>
            <a:r>
              <a:rPr lang="en-US" smtClean="0"/>
              <a:t>Install updates automatically (recommended)</a:t>
            </a:r>
          </a:p>
          <a:p>
            <a:pPr lvl="1"/>
            <a:r>
              <a:rPr lang="en-US" smtClean="0"/>
              <a:t>Download updates but let me choose whether to install them</a:t>
            </a:r>
          </a:p>
          <a:p>
            <a:pPr lvl="1"/>
            <a:r>
              <a:rPr lang="en-US" smtClean="0"/>
              <a:t>Check for updates but let me choose whether to download and install them</a:t>
            </a:r>
          </a:p>
          <a:p>
            <a:pPr lvl="1"/>
            <a:r>
              <a:rPr lang="en-US" smtClean="0"/>
              <a:t>Never check for updates (not recommended)</a:t>
            </a:r>
          </a:p>
          <a:p>
            <a:r>
              <a:rPr lang="en-US" smtClean="0"/>
              <a:t>Microsoft Update is an alternative to Windows Update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3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 </a:t>
            </a:r>
            <a:r>
              <a:rPr lang="en-US" dirty="0" smtClean="0"/>
              <a:t>Update Change Settings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819254" cy="5114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Update (cont'd.)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Update process can be modified to use Windows Server Update Services (WSUS)</a:t>
            </a:r>
          </a:p>
          <a:p>
            <a:pPr lvl="1"/>
            <a:r>
              <a:rPr lang="en-US" smtClean="0"/>
              <a:t>WSUS allows corporations to test patches before releasing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3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Center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4572000"/>
          </a:xfrm>
        </p:spPr>
        <p:txBody>
          <a:bodyPr/>
          <a:lstStyle/>
          <a:p>
            <a:r>
              <a:rPr lang="en-US" dirty="0" smtClean="0"/>
              <a:t>Action Center</a:t>
            </a:r>
          </a:p>
          <a:p>
            <a:pPr lvl="1"/>
            <a:r>
              <a:rPr lang="en-US" dirty="0" smtClean="0"/>
              <a:t>Control Panel applet that lets you quickly check important security settings in Windows 7</a:t>
            </a:r>
          </a:p>
          <a:p>
            <a:r>
              <a:rPr lang="en-US" dirty="0" smtClean="0"/>
              <a:t>Settings monitored by Windows Security</a:t>
            </a:r>
          </a:p>
          <a:p>
            <a:pPr lvl="1"/>
            <a:r>
              <a:rPr lang="en-US" dirty="0" smtClean="0"/>
              <a:t>Network Firewall</a:t>
            </a:r>
          </a:p>
          <a:p>
            <a:pPr lvl="1"/>
            <a:r>
              <a:rPr lang="en-US" dirty="0" smtClean="0"/>
              <a:t>Windows Update</a:t>
            </a:r>
          </a:p>
          <a:p>
            <a:pPr lvl="1"/>
            <a:r>
              <a:rPr lang="en-US" dirty="0" smtClean="0"/>
              <a:t>Virus protection</a:t>
            </a:r>
          </a:p>
          <a:p>
            <a:pPr lvl="1"/>
            <a:r>
              <a:rPr lang="en-US" dirty="0" smtClean="0"/>
              <a:t>Spyware and unwanted software protection</a:t>
            </a:r>
          </a:p>
          <a:p>
            <a:pPr lvl="1"/>
            <a:r>
              <a:rPr lang="en-US" dirty="0" smtClean="0"/>
              <a:t>Internet security settings</a:t>
            </a:r>
          </a:p>
          <a:p>
            <a:pPr lvl="1"/>
            <a:r>
              <a:rPr lang="en-US" dirty="0" smtClean="0"/>
              <a:t>User Account Control</a:t>
            </a:r>
          </a:p>
          <a:p>
            <a:pPr lvl="1"/>
            <a:r>
              <a:rPr lang="en-US" dirty="0" smtClean="0"/>
              <a:t>Network Access Protection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3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Windows </a:t>
            </a:r>
            <a:r>
              <a:rPr lang="en-US" dirty="0" smtClean="0"/>
              <a:t>Action Center Window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18" y="1524000"/>
            <a:ext cx="5579390" cy="4930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Authentication Methods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Username and password</a:t>
            </a:r>
          </a:p>
          <a:p>
            <a:pPr lvl="1"/>
            <a:r>
              <a:rPr lang="en-US" smtClean="0"/>
              <a:t>Most common method for authentication</a:t>
            </a:r>
          </a:p>
          <a:p>
            <a:r>
              <a:rPr lang="en-US" smtClean="0"/>
              <a:t>Windows 7 makes smart cards easier to manage</a:t>
            </a:r>
          </a:p>
          <a:p>
            <a:r>
              <a:rPr lang="en-US" smtClean="0"/>
              <a:t>Development of additional authentication methods for Windows, such as biometrics, has been simplified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has new improved security features</a:t>
            </a:r>
          </a:p>
          <a:p>
            <a:r>
              <a:rPr lang="en-US" smtClean="0"/>
              <a:t>Windows 7 supports various security policies including local security and account policies</a:t>
            </a:r>
          </a:p>
          <a:p>
            <a:r>
              <a:rPr lang="en-US" smtClean="0"/>
              <a:t>Security templates can be used to configure or analyze Windows 7 security options</a:t>
            </a:r>
          </a:p>
          <a:p>
            <a:r>
              <a:rPr lang="en-US" smtClean="0"/>
              <a:t>Analyzing and applying security templates is done with Secedit or the Security Configuration and Analysis MMC snap-in</a:t>
            </a:r>
          </a:p>
          <a:p>
            <a:r>
              <a:rPr lang="en-US" smtClean="0"/>
              <a:t>Auditing is used to record specific operating system events to the security log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(cont'd.)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UAC increases security by allowing users to log on and perform their jobs with standard user accounts</a:t>
            </a:r>
          </a:p>
          <a:p>
            <a:r>
              <a:rPr lang="en-US" smtClean="0"/>
              <a:t>Windows Defender is antispyware software</a:t>
            </a:r>
          </a:p>
          <a:p>
            <a:r>
              <a:rPr lang="en-US" smtClean="0"/>
              <a:t>Microsoft Security Essentials is free antivirus software</a:t>
            </a:r>
          </a:p>
          <a:p>
            <a:r>
              <a:rPr lang="en-US" smtClean="0"/>
              <a:t>EFS protects individual files by encrypting them</a:t>
            </a:r>
          </a:p>
          <a:p>
            <a:r>
              <a:rPr lang="en-US" smtClean="0"/>
              <a:t>BitLocker Drive Encryption encrypts an entire partition</a:t>
            </a:r>
          </a:p>
          <a:p>
            <a:r>
              <a:rPr lang="en-US" smtClean="0"/>
              <a:t>Windows Update ensures that patches are applied to Windows 7 as they are made available</a:t>
            </a:r>
          </a:p>
          <a:p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Protection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is protected on networks by:</a:t>
            </a:r>
          </a:p>
          <a:p>
            <a:pPr lvl="1"/>
            <a:r>
              <a:rPr lang="en-US" smtClean="0"/>
              <a:t>Enhanced firewall</a:t>
            </a:r>
          </a:p>
          <a:p>
            <a:pPr lvl="1"/>
            <a:r>
              <a:rPr lang="en-US" smtClean="0"/>
              <a:t>Network Access Protection (NAP)</a:t>
            </a:r>
          </a:p>
          <a:p>
            <a:r>
              <a:rPr lang="en-US" smtClean="0"/>
              <a:t>Firewall can control both inbound and outbound network packets</a:t>
            </a:r>
          </a:p>
          <a:p>
            <a:r>
              <a:rPr lang="en-US" smtClean="0"/>
              <a:t>NAP prevents unhealthy computers from accessing the network</a:t>
            </a:r>
          </a:p>
          <a:p>
            <a:pPr lvl="1"/>
            <a:r>
              <a:rPr lang="en-US" smtClean="0"/>
              <a:t>An unhealthy computer is one that has outdated antivirus signatures or is missing security updates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Protection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NTFS file system provides data protection by using permissions on files and folders</a:t>
            </a:r>
          </a:p>
          <a:p>
            <a:pPr lvl="1"/>
            <a:r>
              <a:rPr lang="en-US" dirty="0" smtClean="0"/>
              <a:t>NTFS permissions can be easily circumvented when you have physical access to a computer</a:t>
            </a:r>
          </a:p>
          <a:p>
            <a:r>
              <a:rPr lang="en-US" dirty="0" err="1" smtClean="0"/>
              <a:t>BitLocker</a:t>
            </a:r>
            <a:r>
              <a:rPr lang="en-US" dirty="0" smtClean="0"/>
              <a:t> Drive Encryption</a:t>
            </a:r>
          </a:p>
          <a:p>
            <a:pPr lvl="1"/>
            <a:r>
              <a:rPr lang="en-US" dirty="0" smtClean="0"/>
              <a:t>Encrypts the contents of a partition and protects the system partition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2969</Words>
  <Application>Microsoft Office PowerPoint</Application>
  <PresentationFormat>On-screen Show (4:3)</PresentationFormat>
  <Paragraphs>494</Paragraphs>
  <Slides>71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Times New Roman</vt:lpstr>
      <vt:lpstr>Clarity</vt:lpstr>
      <vt:lpstr>MCTS Guide to Microsoft Windows 7 </vt:lpstr>
      <vt:lpstr>Objectives</vt:lpstr>
      <vt:lpstr>Windows 7 Security Improvements</vt:lpstr>
      <vt:lpstr>Malware Protection</vt:lpstr>
      <vt:lpstr>Malware Protection (cont'd.)</vt:lpstr>
      <vt:lpstr>Malware Protection (cont'd.)</vt:lpstr>
      <vt:lpstr>Alternative Authentication Methods</vt:lpstr>
      <vt:lpstr>Network Protection</vt:lpstr>
      <vt:lpstr>Data Protection</vt:lpstr>
      <vt:lpstr>AppLocker for Software Restrictions</vt:lpstr>
      <vt:lpstr>Security Policies</vt:lpstr>
      <vt:lpstr>Security Policies (cont'd.)</vt:lpstr>
      <vt:lpstr>Security Policies Window</vt:lpstr>
      <vt:lpstr>Account Policies</vt:lpstr>
      <vt:lpstr>Account Policies (cont'd.)</vt:lpstr>
      <vt:lpstr>Local Policies</vt:lpstr>
      <vt:lpstr>Local Security Policies Window </vt:lpstr>
      <vt:lpstr>Local Policies (cont'd.)</vt:lpstr>
      <vt:lpstr>AppLocker</vt:lpstr>
      <vt:lpstr>AppLocker Properties Window</vt:lpstr>
      <vt:lpstr>AppLocker (cont'd.)</vt:lpstr>
      <vt:lpstr>AppLocker Executable Rules</vt:lpstr>
      <vt:lpstr>AppLocker (cont'd.)</vt:lpstr>
      <vt:lpstr>AppLocker Permission Window</vt:lpstr>
      <vt:lpstr>AppLocker (cont'd.)</vt:lpstr>
      <vt:lpstr>Other Security Policies</vt:lpstr>
      <vt:lpstr>Security Templates</vt:lpstr>
      <vt:lpstr>Security Templates Window</vt:lpstr>
      <vt:lpstr>Security Templates (cont'd.)</vt:lpstr>
      <vt:lpstr>Auditing</vt:lpstr>
      <vt:lpstr>Auditing</vt:lpstr>
      <vt:lpstr>Auditing (cont'd.)</vt:lpstr>
      <vt:lpstr>Auditing Single Event Information</vt:lpstr>
      <vt:lpstr>User Account Control</vt:lpstr>
      <vt:lpstr>User Account Control (cont'd.)</vt:lpstr>
      <vt:lpstr>Application Manifest</vt:lpstr>
      <vt:lpstr>UAC Configuration</vt:lpstr>
      <vt:lpstr>UAC Account Control Settings</vt:lpstr>
      <vt:lpstr>UAC Configuration (cont’d.)</vt:lpstr>
      <vt:lpstr>Malware Protection</vt:lpstr>
      <vt:lpstr>PowerPoint Presentation</vt:lpstr>
      <vt:lpstr>Windows Defender Window</vt:lpstr>
      <vt:lpstr>Windows Defender (cont'd.)</vt:lpstr>
      <vt:lpstr>Windows Defender (cont'd.)</vt:lpstr>
      <vt:lpstr>Data Security</vt:lpstr>
      <vt:lpstr>Encryption Algorithms</vt:lpstr>
      <vt:lpstr>Encryption Algorithms (cont'd.)</vt:lpstr>
      <vt:lpstr>Encryption Algorithms (cont'd.)</vt:lpstr>
      <vt:lpstr>Encrypting File System</vt:lpstr>
      <vt:lpstr>Encrypting File System (cont'd.)</vt:lpstr>
      <vt:lpstr>Encrypting File System (cont'd.)</vt:lpstr>
      <vt:lpstr>Encrypting File System (cont'd.)</vt:lpstr>
      <vt:lpstr>Encrypting File System (cont'd.)</vt:lpstr>
      <vt:lpstr>Encrypting File System (cont'd.)</vt:lpstr>
      <vt:lpstr>Encrypting File System (cont'd.)</vt:lpstr>
      <vt:lpstr>BitLocker Drive Encryption</vt:lpstr>
      <vt:lpstr>BitLocker Drive Encryption Window</vt:lpstr>
      <vt:lpstr>BitLocker Drive Encryption (cont'd.)</vt:lpstr>
      <vt:lpstr>BitLocker Drive Encryption (cont'd.)</vt:lpstr>
      <vt:lpstr>BitLocker Drive Encryption (cont'd.)</vt:lpstr>
      <vt:lpstr>BitLocker Drive Encryption (cont'd.)</vt:lpstr>
      <vt:lpstr>BitLocker Drive Encryption (cont'd.)</vt:lpstr>
      <vt:lpstr>Windows Update</vt:lpstr>
      <vt:lpstr>Windows Update Window</vt:lpstr>
      <vt:lpstr>Windows Update (cont'd.)</vt:lpstr>
      <vt:lpstr>Windows Update Change Settings Window</vt:lpstr>
      <vt:lpstr>Windows Update (cont'd.)</vt:lpstr>
      <vt:lpstr>Action Center</vt:lpstr>
      <vt:lpstr>Windows Action Center Window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1121</cp:revision>
  <dcterms:created xsi:type="dcterms:W3CDTF">2002-09-27T23:29:22Z</dcterms:created>
  <dcterms:modified xsi:type="dcterms:W3CDTF">2014-01-01T17:41:27Z</dcterms:modified>
</cp:coreProperties>
</file>